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Playfair Display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3FF71F6-63F3-40BA-96BF-82BDB31AED30}">
  <a:tblStyle styleId="{C3FF71F6-63F3-40BA-96BF-82BDB31AED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-italic.fntdata"/><Relationship Id="rId20" Type="http://schemas.openxmlformats.org/officeDocument/2006/relationships/slide" Target="slides/slide15.xml"/><Relationship Id="rId42" Type="http://schemas.openxmlformats.org/officeDocument/2006/relationships/font" Target="fonts/Lato-regular.fntdata"/><Relationship Id="rId41" Type="http://schemas.openxmlformats.org/officeDocument/2006/relationships/font" Target="fonts/PlayfairDisplay-boldItalic.fntdata"/><Relationship Id="rId22" Type="http://schemas.openxmlformats.org/officeDocument/2006/relationships/slide" Target="slides/slide17.xml"/><Relationship Id="rId44" Type="http://schemas.openxmlformats.org/officeDocument/2006/relationships/font" Target="fonts/Lato-italic.fntdata"/><Relationship Id="rId21" Type="http://schemas.openxmlformats.org/officeDocument/2006/relationships/slide" Target="slides/slide16.xml"/><Relationship Id="rId43" Type="http://schemas.openxmlformats.org/officeDocument/2006/relationships/font" Target="fonts/Lat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bold.fntdata"/><Relationship Id="rId12" Type="http://schemas.openxmlformats.org/officeDocument/2006/relationships/slide" Target="slides/slide7.xml"/><Relationship Id="rId34" Type="http://schemas.openxmlformats.org/officeDocument/2006/relationships/font" Target="fonts/Raleway-regular.fntdata"/><Relationship Id="rId15" Type="http://schemas.openxmlformats.org/officeDocument/2006/relationships/slide" Target="slides/slide10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-italic.fntdata"/><Relationship Id="rId17" Type="http://schemas.openxmlformats.org/officeDocument/2006/relationships/slide" Target="slides/slide12.xml"/><Relationship Id="rId39" Type="http://schemas.openxmlformats.org/officeDocument/2006/relationships/font" Target="fonts/PlayfairDisplay-bold.fntdata"/><Relationship Id="rId16" Type="http://schemas.openxmlformats.org/officeDocument/2006/relationships/slide" Target="slides/slide11.xml"/><Relationship Id="rId38" Type="http://schemas.openxmlformats.org/officeDocument/2006/relationships/font" Target="fonts/PlayfairDisplay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9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0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23.png"/><Relationship Id="rId8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Relationship Id="rId11" Type="http://schemas.openxmlformats.org/officeDocument/2006/relationships/image" Target="../media/image29.png"/><Relationship Id="rId10" Type="http://schemas.openxmlformats.org/officeDocument/2006/relationships/image" Target="../media/image11.png"/><Relationship Id="rId9" Type="http://schemas.openxmlformats.org/officeDocument/2006/relationships/image" Target="../media/image26.png"/><Relationship Id="rId5" Type="http://schemas.openxmlformats.org/officeDocument/2006/relationships/image" Target="../media/image35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Relationship Id="rId8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44.png"/><Relationship Id="rId5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1.png"/><Relationship Id="rId8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0.png"/><Relationship Id="rId7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629800" y="1322450"/>
            <a:ext cx="37878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Structure from Motion and RGBD Depth Fusion</a:t>
            </a:r>
            <a:endParaRPr b="1" sz="24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09491">
            <a:off x="5894631" y="1958141"/>
            <a:ext cx="2891263" cy="2146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918383">
            <a:off x="5860710" y="1510806"/>
            <a:ext cx="1117939" cy="78232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629800" y="2236000"/>
            <a:ext cx="6171000" cy="12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Thesis Defense:</a:t>
            </a:r>
            <a:r>
              <a:rPr lang="en"/>
              <a:t>			  </a:t>
            </a:r>
            <a:r>
              <a:rPr b="1" lang="en"/>
              <a:t>Advised by :</a:t>
            </a:r>
            <a:r>
              <a:rPr lang="en"/>
              <a:t>               </a:t>
            </a:r>
            <a:r>
              <a:rPr b="1" lang="en"/>
              <a:t>Committee</a:t>
            </a:r>
            <a:r>
              <a:rPr b="1" lang="en"/>
              <a:t>: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Akash Chandrashekar 		  </a:t>
            </a:r>
            <a:r>
              <a:rPr lang="en"/>
              <a:t>Dr. Andrew Willis         Dr. Srinivas Akella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  Dr. Min Shin	  	 Dr. Hamed Tabkhi		</a:t>
            </a:r>
            <a:endParaRPr/>
          </a:p>
          <a:p>
            <a:pPr indent="457200" lvl="0" marL="182880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	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Shape 91"/>
          <p:cNvSpPr/>
          <p:nvPr/>
        </p:nvSpPr>
        <p:spPr>
          <a:xfrm rot="-1972108">
            <a:off x="5809240" y="1682561"/>
            <a:ext cx="1010681" cy="1192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RGBD Sensor</a:t>
            </a:r>
          </a:p>
        </p:txBody>
      </p:sp>
      <p:sp>
        <p:nvSpPr>
          <p:cNvPr id="92" name="Shape 92"/>
          <p:cNvSpPr/>
          <p:nvPr/>
        </p:nvSpPr>
        <p:spPr>
          <a:xfrm rot="-1580825">
            <a:off x="7849582" y="3900894"/>
            <a:ext cx="283912" cy="1267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SfM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3565475" y="462850"/>
            <a:ext cx="55194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Picture courtesy:  </a:t>
            </a:r>
            <a:r>
              <a:rPr lang="en" sz="700">
                <a:latin typeface="Lato"/>
                <a:ea typeface="Lato"/>
                <a:cs typeface="Lato"/>
                <a:sym typeface="Lato"/>
              </a:rPr>
              <a:t>Van Riel, Sjoerd, “Exploring the use of 3D GIS as an analytical tool in archaeological excavation practice,” June 2016.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503" y="4084100"/>
            <a:ext cx="1840072" cy="94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LSD SLAM 1: Pose Estimation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729450" y="1910250"/>
            <a:ext cx="52497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highlight>
                  <a:srgbClr val="FFFFFF"/>
                </a:highlight>
              </a:rPr>
              <a:t>Pose is </a:t>
            </a:r>
            <a:r>
              <a:rPr lang="en" sz="1500">
                <a:highlight>
                  <a:srgbClr val="FFFFFF"/>
                </a:highlight>
              </a:rPr>
              <a:t>estimated by solving for image alignment.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pose change between frames contains a rotation </a:t>
            </a:r>
            <a:r>
              <a:rPr b="1" i="1" lang="en" sz="1500"/>
              <a:t>R</a:t>
            </a:r>
            <a:r>
              <a:rPr lang="en" sz="1500"/>
              <a:t> and translation </a:t>
            </a:r>
            <a:r>
              <a:rPr b="1" i="1" lang="en" sz="1500"/>
              <a:t>T, </a:t>
            </a:r>
            <a:r>
              <a:rPr lang="en" sz="1500"/>
              <a:t>which are together represented by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They are estimated by optimizing the squared 2-norm of residuals called the reprojection error.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Where,  </a:t>
            </a:r>
            <a:r>
              <a:rPr b="1" i="1" lang="en" sz="1500"/>
              <a:t>I</a:t>
            </a:r>
            <a:r>
              <a:rPr lang="en" sz="1500"/>
              <a:t> is the current keyframe and             is the reference depth associated with it.        is a subset of pixel with valid depths.       is the  projection function.</a:t>
            </a:r>
            <a:endParaRPr sz="15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525" y="2544900"/>
            <a:ext cx="2928075" cy="17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4525" y="2537250"/>
            <a:ext cx="157150" cy="2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8175" y="4024475"/>
            <a:ext cx="424471" cy="2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4475" y="3309625"/>
            <a:ext cx="3871901" cy="6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9973" y="4261125"/>
            <a:ext cx="207174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09925" y="4565925"/>
            <a:ext cx="18097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Non-linear optimization</a:t>
            </a:r>
            <a:endParaRPr/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Solving</a:t>
            </a:r>
            <a:r>
              <a:rPr lang="en" sz="1500"/>
              <a:t> for optimal       is a  non-linear </a:t>
            </a:r>
            <a:r>
              <a:rPr lang="en" sz="1500"/>
              <a:t>optimization</a:t>
            </a:r>
            <a:r>
              <a:rPr lang="en" sz="1500"/>
              <a:t> problem.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Solved</a:t>
            </a:r>
            <a:r>
              <a:rPr lang="en" sz="1500"/>
              <a:t> in iteration for linear </a:t>
            </a:r>
            <a:r>
              <a:rPr lang="en" sz="1500"/>
              <a:t>change</a:t>
            </a:r>
            <a:r>
              <a:rPr lang="en" sz="1500"/>
              <a:t> in      by Levenberg_Marquardt </a:t>
            </a:r>
            <a:r>
              <a:rPr lang="en" sz="1500"/>
              <a:t>algorithm</a:t>
            </a:r>
            <a:r>
              <a:rPr lang="en" sz="1500"/>
              <a:t>.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b="1" lang="en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/>
              <a:t> </a:t>
            </a:r>
            <a:r>
              <a:rPr lang="en"/>
              <a:t>r</a:t>
            </a:r>
            <a:r>
              <a:rPr lang="en" sz="1500"/>
              <a:t> is the residual and J is its Jacobian.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325" y="2156250"/>
            <a:ext cx="157150" cy="2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100" y="2434250"/>
            <a:ext cx="157150" cy="2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575" y="2777075"/>
            <a:ext cx="388620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5975" y="3736000"/>
            <a:ext cx="5642979" cy="10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LSD SLAM</a:t>
            </a:r>
            <a:r>
              <a:rPr lang="en"/>
              <a:t> 2: Depth Estimation</a:t>
            </a:r>
            <a:r>
              <a:rPr lang="en"/>
              <a:t> </a:t>
            </a:r>
            <a:r>
              <a:rPr lang="en"/>
              <a:t> </a:t>
            </a:r>
            <a:endParaRPr/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881850" y="2065875"/>
            <a:ext cx="50829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</a:t>
            </a:r>
            <a:r>
              <a:rPr lang="en" sz="1500"/>
              <a:t>he LSD SLAM estimates depth,       ,  by disparity,      , mapping.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amount of distance that the object has shifted from first image to second is called the disparity.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375" y="2264574"/>
            <a:ext cx="3066226" cy="19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6718650" y="4913475"/>
            <a:ext cx="16995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Picture courtesy: Google images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5850" y="3242350"/>
            <a:ext cx="2622950" cy="6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1050" y="2183425"/>
            <a:ext cx="188550" cy="2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1400" y="2196725"/>
            <a:ext cx="188550" cy="2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1250" y="4555575"/>
            <a:ext cx="211455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84625" y="3870900"/>
            <a:ext cx="883625" cy="60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Multi-View Reconstruction </a:t>
            </a:r>
            <a:endParaRPr/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729450" y="2032900"/>
            <a:ext cx="50427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problem with the fixed baseline disparity computation is that the error grows quadratically with depth.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depth estimates are accurate if the baseline is proportional to the depth being estimated.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This can be addressed efficiently by using adaptive baseline instead of fixed baseline.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given pixel, reference image is selected based on the age of the pixel. i.e., the oldest frame with reference to which valid depth was constructed.</a:t>
            </a:r>
            <a:endParaRPr sz="15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9875" y="2544025"/>
            <a:ext cx="1363905" cy="12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375" y="2511225"/>
            <a:ext cx="1429000" cy="12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Shape 231"/>
          <p:cNvSpPr txBox="1"/>
          <p:nvPr/>
        </p:nvSpPr>
        <p:spPr>
          <a:xfrm>
            <a:off x="766675" y="4891825"/>
            <a:ext cx="78948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Picture courtesy:  </a:t>
            </a:r>
            <a:r>
              <a:rPr lang="en" sz="700">
                <a:latin typeface="Lato"/>
                <a:ea typeface="Lato"/>
                <a:cs typeface="Lato"/>
                <a:sym typeface="Lato"/>
              </a:rPr>
              <a:t>D. Gallup, J. M. Frahm, P. Mordohai, and M. Pollefeys, “Variable baseline/resolution stereo,” in 2008 IEEE Conference on Computer Vision and Pattern Recognition, pp. 1–8, June 2008.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727650" y="1175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Semi-dense depth and its variance</a:t>
            </a:r>
            <a:endParaRPr/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847600" y="1710488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Disparity is searched along the epipolar line      , and  </a:t>
            </a:r>
            <a:r>
              <a:rPr lang="en"/>
              <a:t>influenced</a:t>
            </a:r>
            <a:r>
              <a:rPr lang="en"/>
              <a:t> by the </a:t>
            </a:r>
            <a:r>
              <a:rPr lang="en"/>
              <a:t>gradient</a:t>
            </a:r>
            <a:r>
              <a:rPr lang="en"/>
              <a:t> of the image   </a:t>
            </a:r>
            <a:r>
              <a:rPr b="1" i="1" lang="en"/>
              <a:t>    </a:t>
            </a:r>
            <a:r>
              <a:rPr lang="en"/>
              <a:t>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Disparity is subject to</a:t>
            </a:r>
            <a:r>
              <a:rPr i="1" lang="en"/>
              <a:t> </a:t>
            </a:r>
            <a:r>
              <a:rPr b="1" i="1" lang="en"/>
              <a:t>geometric disparity error</a:t>
            </a:r>
            <a:r>
              <a:rPr lang="en"/>
              <a:t> and </a:t>
            </a:r>
            <a:r>
              <a:rPr b="1" i="1" lang="en"/>
              <a:t>photometric disparity error.</a:t>
            </a:r>
            <a:endParaRPr b="1" i="1"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Geometric  disparity error </a:t>
            </a:r>
            <a:r>
              <a:rPr lang="en"/>
              <a:t>is caused by the error in pose      and camera calibration        .  Measured by the dot product between the normalized epipolar line and the normalized gradient.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Photometric  disparity error</a:t>
            </a:r>
            <a:r>
              <a:rPr lang="en"/>
              <a:t> is defined by magnitude </a:t>
            </a:r>
            <a:r>
              <a:rPr b="1" i="1" lang="en">
                <a:latin typeface="Playfair Display"/>
                <a:ea typeface="Playfair Display"/>
                <a:cs typeface="Playfair Display"/>
                <a:sym typeface="Playfair Display"/>
              </a:rPr>
              <a:t>I</a:t>
            </a:r>
            <a:r>
              <a:rPr lang="en"/>
              <a:t> of the gradient.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Total error is defined as                                                            with                    ,   δ d is the  searched inverse depth interval, and δ λ the length of the searched epipolar line segment.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    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i="1"/>
          </a:p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8536302" y="465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000" y="2773113"/>
            <a:ext cx="1061158" cy="498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989" y="3545196"/>
            <a:ext cx="938219" cy="549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8927" y="4036224"/>
            <a:ext cx="1779381" cy="420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4013" y="1816300"/>
            <a:ext cx="145475" cy="1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200" y="1804800"/>
            <a:ext cx="145475" cy="2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05375" y="4140400"/>
            <a:ext cx="466975" cy="3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86674" y="4656975"/>
            <a:ext cx="1197243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6600" y="2235725"/>
            <a:ext cx="157150" cy="2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99650" y="2268450"/>
            <a:ext cx="190500" cy="2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LSD-SLAM 3 : </a:t>
            </a:r>
            <a:r>
              <a:rPr lang="en"/>
              <a:t>Graph Optimization </a:t>
            </a:r>
            <a:endParaRPr/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Efficient</a:t>
            </a:r>
            <a:r>
              <a:rPr lang="en" sz="1500"/>
              <a:t> way to </a:t>
            </a:r>
            <a:r>
              <a:rPr lang="en" sz="1500"/>
              <a:t>solve the trajectory of the camera over time.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Takes advantage of sparse </a:t>
            </a:r>
            <a:r>
              <a:rPr lang="en" sz="1500"/>
              <a:t>representation</a:t>
            </a:r>
            <a:r>
              <a:rPr lang="en" sz="1500"/>
              <a:t> of the graph.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</a:t>
            </a:r>
            <a:r>
              <a:rPr lang="en" sz="1500"/>
              <a:t>asy definition of different spaces and supports arbitrary parameterizations within the same problem.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Keyframes are represented as nodes.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Relative pose between images are the constraint / edges between nodes.</a:t>
            </a:r>
            <a:endParaRPr sz="1500"/>
          </a:p>
          <a:p>
            <a: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Helps </a:t>
            </a:r>
            <a:r>
              <a:rPr lang="en" sz="1500"/>
              <a:t>solve</a:t>
            </a:r>
            <a:r>
              <a:rPr lang="en" sz="1500"/>
              <a:t> loop </a:t>
            </a:r>
            <a:r>
              <a:rPr lang="en" sz="1500"/>
              <a:t>closure</a:t>
            </a:r>
            <a:r>
              <a:rPr lang="en" sz="1500"/>
              <a:t> and global </a:t>
            </a:r>
            <a:r>
              <a:rPr lang="en" sz="1500"/>
              <a:t>optimization</a:t>
            </a:r>
            <a:r>
              <a:rPr lang="en" sz="1500"/>
              <a:t>.</a:t>
            </a:r>
            <a:endParaRPr sz="1500"/>
          </a:p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LSD SLAM Overview</a:t>
            </a:r>
            <a:endParaRPr/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729450" y="1811625"/>
            <a:ext cx="5096400" cy="27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LSD SLAM</a:t>
            </a:r>
            <a:r>
              <a:rPr lang="en" sz="1400"/>
              <a:t> is a semi-dense, direct method.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</a:t>
            </a:r>
            <a:r>
              <a:rPr lang="en" sz="1400"/>
              <a:t>output</a:t>
            </a:r>
            <a:r>
              <a:rPr lang="en" sz="1400"/>
              <a:t> is a reconstruction of the observed 3D environment as a pose-graph.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pose is estimated between</a:t>
            </a:r>
            <a:r>
              <a:rPr lang="en" sz="1400"/>
              <a:t> RGB frame and each RGB keyframe.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depths are computed by estimating disparity along the epipolar lines between new tracking frame and reference frames.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For every keyframe a semi-dense depth map is generated along with its variance.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61" name="Shape 2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450" y="2413000"/>
            <a:ext cx="1546749" cy="11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0900" y="1050950"/>
            <a:ext cx="1490650" cy="11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5786425" y="2095325"/>
            <a:ext cx="154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Keyframe depth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7222825" y="3416550"/>
            <a:ext cx="154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Depth</a:t>
            </a:r>
            <a:r>
              <a:rPr b="1" lang="en">
                <a:solidFill>
                  <a:srgbClr val="E06666"/>
                </a:solidFill>
              </a:rPr>
              <a:t> variance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266" name="Shape 266"/>
          <p:cNvSpPr txBox="1"/>
          <p:nvPr/>
        </p:nvSpPr>
        <p:spPr>
          <a:xfrm>
            <a:off x="7250900" y="774100"/>
            <a:ext cx="154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Keyframe</a:t>
            </a:r>
            <a:endParaRPr b="1">
              <a:solidFill>
                <a:srgbClr val="E06666"/>
              </a:solidFill>
            </a:endParaRPr>
          </a:p>
        </p:txBody>
      </p:sp>
      <p:pic>
        <p:nvPicPr>
          <p:cNvPr id="267" name="Shape 2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2377" y="3736226"/>
            <a:ext cx="1546800" cy="1155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LSD SLAM pipeline </a:t>
            </a:r>
            <a:endParaRPr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775" y="2381875"/>
            <a:ext cx="63436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Models</a:t>
            </a:r>
            <a:endParaRPr/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729450" y="1754200"/>
            <a:ext cx="8047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RGBD sensors provide depth measurements wherever it does not fail.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is empirically observed that a Gaussian noise model provides a good fit to observed measurement errors on planar targets, with mean zeros and sigma as below: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With this variance, the sensor depth measurement at every pixel is represented as :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have the Gaussian noise model for LSD SLAM observed depths, which is represented as :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523" y="2780875"/>
            <a:ext cx="4110800" cy="45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7600" y="4625975"/>
            <a:ext cx="13906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313" y="3710425"/>
            <a:ext cx="1419225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Fusion</a:t>
            </a:r>
            <a:endParaRPr/>
          </a:p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760125" y="2032900"/>
            <a:ext cx="46362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Depths are fused by Gaussian multiplication which provides better standard deviation. </a:t>
            </a:r>
            <a:endParaRPr sz="1500"/>
          </a:p>
        </p:txBody>
      </p:sp>
      <p:sp>
        <p:nvSpPr>
          <p:cNvPr id="291" name="Shape 29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375" y="2817200"/>
            <a:ext cx="29337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3750" y="3751075"/>
            <a:ext cx="21621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8725" y="2006250"/>
            <a:ext cx="3442875" cy="2422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Shape 101"/>
          <p:cNvSpPr txBox="1"/>
          <p:nvPr>
            <p:ph idx="4294967295" type="body"/>
          </p:nvPr>
        </p:nvSpPr>
        <p:spPr>
          <a:xfrm>
            <a:off x="729450" y="2032900"/>
            <a:ext cx="62232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What are depth maps and its applications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Economical source of depth </a:t>
            </a:r>
            <a:r>
              <a:rPr lang="en" sz="1500"/>
              <a:t>measurement : RGBD sensor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Limitations</a:t>
            </a:r>
            <a:r>
              <a:rPr lang="en" sz="1500"/>
              <a:t> of RGBD sensors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Efficient</a:t>
            </a:r>
            <a:r>
              <a:rPr lang="en" sz="1500"/>
              <a:t> way to </a:t>
            </a:r>
            <a:r>
              <a:rPr lang="en" sz="1500"/>
              <a:t>estimate</a:t>
            </a:r>
            <a:r>
              <a:rPr lang="en" sz="1500"/>
              <a:t> depth : SfM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Limitations</a:t>
            </a:r>
            <a:r>
              <a:rPr lang="en" sz="1500"/>
              <a:t> of SfM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Fusion of RGBD depth with SfM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Contribution</a:t>
            </a:r>
            <a:r>
              <a:rPr lang="en" sz="1500"/>
              <a:t> and m</a:t>
            </a:r>
            <a:r>
              <a:rPr lang="en" sz="1500"/>
              <a:t>ethodology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Results and further work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727650" y="1257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Compute Fused Depth at every frame</a:t>
            </a:r>
            <a:endParaRPr/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727650" y="1715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LSD SLAM generates depths only for keyframes.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However, LSD SLAM estimates the relative pose for all tracked frames.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Depths at each tracked frame can be extrapolated as following:</a:t>
            </a:r>
            <a:endParaRPr sz="1500"/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Depth from keyframes are back-projected into a point cloud.</a:t>
            </a:r>
            <a:endParaRPr sz="13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1115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The point cloud is transformed by the estimated relative pose.</a:t>
            </a:r>
            <a:endParaRPr sz="13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Transformed point cloud is projected to the depth map at current tracked frame.</a:t>
            </a:r>
            <a:endParaRPr sz="13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900" y="2802650"/>
            <a:ext cx="1268300" cy="6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8900" y="3627238"/>
            <a:ext cx="1422753" cy="3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8900" y="4292125"/>
            <a:ext cx="1480325" cy="77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Shape 3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cloud registration</a:t>
            </a:r>
            <a:endParaRPr/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729450" y="1956700"/>
            <a:ext cx="46362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LSD-SLAM has inevitable errors because of noise.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errors in  scale and transformation needs to fixed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SIM(3) least square ICP is applied to fix this error.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 SVD of </a:t>
            </a:r>
            <a:r>
              <a:rPr lang="en"/>
              <a:t>covariance</a:t>
            </a:r>
            <a:r>
              <a:rPr lang="en"/>
              <a:t> </a:t>
            </a:r>
            <a:r>
              <a:rPr lang="en"/>
              <a:t>between</a:t>
            </a:r>
            <a:r>
              <a:rPr lang="en"/>
              <a:t> points clouds as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715" y="2919050"/>
            <a:ext cx="996476" cy="39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6737" y="3277380"/>
            <a:ext cx="1956164" cy="69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6726" y="3998933"/>
            <a:ext cx="2008095" cy="50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0025" y="4529303"/>
            <a:ext cx="2684800" cy="465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8050" y="2006250"/>
            <a:ext cx="2984849" cy="29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8" name="Shape 3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06325" y="2717950"/>
            <a:ext cx="421450" cy="2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Details</a:t>
            </a:r>
            <a:endParaRPr/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RGBD depth and intensity image were collected as a ROS bag @ 30 fps for ~ 30 seconds.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Intensity images were fed into C++ LSD-SLAM  base implementation,  which estimates depths from keyframes and relative pose between every tracked frame and keyframe.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Relative pose and keyframe depths are stored in a ROS bag.</a:t>
            </a:r>
            <a:endParaRPr sz="1500"/>
          </a:p>
          <a:p>
            <a: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Pose and depth estimates are fed into Matlab implementation of Depth Fusion </a:t>
            </a:r>
            <a:r>
              <a:rPr lang="en" sz="1500"/>
              <a:t>algorithm</a:t>
            </a:r>
            <a:r>
              <a:rPr lang="en" sz="1500"/>
              <a:t>.</a:t>
            </a:r>
            <a:endParaRPr sz="1500"/>
          </a:p>
        </p:txBody>
      </p:sp>
      <p:sp>
        <p:nvSpPr>
          <p:cNvPr id="325" name="Shape 3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Fusion pipeline </a:t>
            </a:r>
            <a:endParaRPr/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50" y="2021575"/>
            <a:ext cx="7597279" cy="298485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r>
              <a:rPr lang="en"/>
              <a:t>Continued</a:t>
            </a:r>
            <a:endParaRPr/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700" y="2922000"/>
            <a:ext cx="4495599" cy="190292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500" y="617725"/>
            <a:ext cx="3178899" cy="12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>
            <a:off x="7015225" y="789075"/>
            <a:ext cx="130200" cy="114900"/>
          </a:xfrm>
          <a:prstGeom prst="rect">
            <a:avLst/>
          </a:prstGeom>
          <a:solidFill>
            <a:srgbClr val="FCFC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7929625" y="789075"/>
            <a:ext cx="130200" cy="114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8691625" y="789075"/>
            <a:ext cx="130200" cy="114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44" name="Shape 344"/>
          <p:cNvGraphicFramePr/>
          <p:nvPr/>
        </p:nvGraphicFramePr>
        <p:xfrm>
          <a:off x="2306175" y="228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{C3FF71F6-63F3-40BA-96BF-82BDB31AED30}</a:tableStyleId>
              </a:tblPr>
              <a:tblGrid>
                <a:gridCol w="932175"/>
                <a:gridCol w="853425"/>
                <a:gridCol w="854350"/>
                <a:gridCol w="883475"/>
                <a:gridCol w="1011825"/>
              </a:tblGrid>
              <a:tr h="337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Intensity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Sensor depth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LSD SLAM depth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Fused depth 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Standard 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deviation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50" name="Shape 3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7500" y="617725"/>
            <a:ext cx="3178899" cy="12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/>
          <p:nvPr/>
        </p:nvSpPr>
        <p:spPr>
          <a:xfrm>
            <a:off x="7015225" y="789075"/>
            <a:ext cx="130200" cy="114900"/>
          </a:xfrm>
          <a:prstGeom prst="rect">
            <a:avLst/>
          </a:prstGeom>
          <a:solidFill>
            <a:srgbClr val="FCFC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7929625" y="789075"/>
            <a:ext cx="130200" cy="114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8691625" y="789075"/>
            <a:ext cx="130200" cy="114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5" name="Shape 355"/>
          <p:cNvGraphicFramePr/>
          <p:nvPr/>
        </p:nvGraphicFramePr>
        <p:xfrm>
          <a:off x="2240825" y="193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{C3FF71F6-63F3-40BA-96BF-82BDB31AED30}</a:tableStyleId>
              </a:tblPr>
              <a:tblGrid>
                <a:gridCol w="932175"/>
                <a:gridCol w="853425"/>
                <a:gridCol w="854350"/>
                <a:gridCol w="883475"/>
                <a:gridCol w="1011825"/>
              </a:tblGrid>
              <a:tr h="337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Intensity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Sensor</a:t>
                      </a:r>
                      <a:r>
                        <a:rPr b="1" lang="en" sz="1000"/>
                        <a:t> depth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LSD SLAM</a:t>
                      </a:r>
                      <a:r>
                        <a:rPr b="1" lang="en" sz="1000"/>
                        <a:t> depth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Fused depth 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Standard</a:t>
                      </a:r>
                      <a:r>
                        <a:rPr b="1" lang="en" sz="1000"/>
                        <a:t> 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deviation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  <p:pic>
        <p:nvPicPr>
          <p:cNvPr id="356" name="Shape 3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925" y="2479600"/>
            <a:ext cx="4535250" cy="76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2925" y="3199800"/>
            <a:ext cx="4530328" cy="77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2266" y="3972899"/>
            <a:ext cx="4546276" cy="77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729450" y="2032900"/>
            <a:ext cx="48432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SfM depth estimation complements the RGBD sensor measurements.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depth fusion algorithm provides the effective way to augment the RGBD depth stream.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Results in improved depth images, with approximately 24% of the fused depths and about 13% of novel depths from the SfM algorithm alone.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775" y="2391650"/>
            <a:ext cx="3464775" cy="13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6939025" y="2527500"/>
            <a:ext cx="146100" cy="129000"/>
          </a:xfrm>
          <a:prstGeom prst="rect">
            <a:avLst/>
          </a:prstGeom>
          <a:solidFill>
            <a:srgbClr val="FCFC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7966321" y="2527500"/>
            <a:ext cx="146100" cy="129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8822401" y="2527500"/>
            <a:ext cx="146100" cy="129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work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</a:t>
            </a:r>
            <a:r>
              <a:rPr lang="en" sz="1500"/>
              <a:t> depth fusion can be generalized to address the non-Gaussian noise distributions.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Back-propagation of RGBD-SfM fused depth imagery into the SfM algorithm can be exploited to improve the camera pose estimation in the camera pose graph.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Preprocessing</a:t>
            </a:r>
            <a:r>
              <a:rPr lang="en" sz="1500"/>
              <a:t> of RGBD depth </a:t>
            </a:r>
            <a:r>
              <a:rPr lang="en" sz="1500"/>
              <a:t>measurements</a:t>
            </a:r>
            <a:r>
              <a:rPr lang="en" sz="1500"/>
              <a:t> to get rid of noisy speckles </a:t>
            </a:r>
            <a:r>
              <a:rPr lang="en" sz="1500"/>
              <a:t>especially</a:t>
            </a:r>
            <a:r>
              <a:rPr lang="en" sz="1500"/>
              <a:t> for outdoor </a:t>
            </a:r>
            <a:r>
              <a:rPr lang="en" sz="1500"/>
              <a:t>measurements</a:t>
            </a:r>
            <a:r>
              <a:rPr lang="en" sz="1500"/>
              <a:t>.</a:t>
            </a:r>
            <a:endParaRPr sz="15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76" name="Shape 37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3612600" y="2687025"/>
            <a:ext cx="1918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82" name="Shape 38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maps and its </a:t>
            </a:r>
            <a:r>
              <a:rPr lang="en"/>
              <a:t>Applications </a:t>
            </a:r>
            <a:r>
              <a:rPr lang="en"/>
              <a:t> </a:t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729450" y="2032900"/>
            <a:ext cx="46362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Depth map</a:t>
            </a: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an image that contains information relating to the distance of the surfaces of scene objects from a viewpoint.</a:t>
            </a:r>
            <a:endParaRPr sz="1500"/>
          </a:p>
          <a:p>
            <a:pPr indent="-323850" lvl="0" marL="457200" rtl="0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Mapping and </a:t>
            </a:r>
            <a:r>
              <a:rPr lang="en" sz="1500"/>
              <a:t>localization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highlight>
                  <a:srgbClr val="FCFCFC"/>
                </a:highlight>
              </a:rPr>
              <a:t>Autonomous navigation/guidance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Augmented Reality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Interactive Gaming </a:t>
            </a:r>
            <a:endParaRPr sz="1500">
              <a:solidFill>
                <a:srgbClr val="333333"/>
              </a:solidFill>
              <a:highlight>
                <a:srgbClr val="FCFCFC"/>
              </a:highlight>
            </a:endParaRPr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●"/>
            </a:pPr>
            <a:r>
              <a:rPr lang="en" sz="1500"/>
              <a:t>Object Recognition</a:t>
            </a:r>
            <a:endParaRPr sz="1500">
              <a:solidFill>
                <a:srgbClr val="333333"/>
              </a:solidFill>
              <a:highlight>
                <a:srgbClr val="FCFCFC"/>
              </a:highlight>
            </a:endParaRPr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highlight>
                  <a:srgbClr val="FCFCFC"/>
                </a:highlight>
              </a:rPr>
              <a:t>Motion capture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3D reconstruction</a:t>
            </a:r>
            <a:endParaRPr sz="1500"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150" y="3979425"/>
            <a:ext cx="1373443" cy="84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7125" y="1946325"/>
            <a:ext cx="1633926" cy="8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8200" y="3962662"/>
            <a:ext cx="1581601" cy="88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1950" y="2912100"/>
            <a:ext cx="1943300" cy="7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Shape 113"/>
          <p:cNvSpPr txBox="1"/>
          <p:nvPr/>
        </p:nvSpPr>
        <p:spPr>
          <a:xfrm>
            <a:off x="6718650" y="4913475"/>
            <a:ext cx="16995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Picture courtesy: Google images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" name="Shape 1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8200" y="2857575"/>
            <a:ext cx="2039444" cy="8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727650" y="1185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RGBD Sensors</a:t>
            </a:r>
            <a:endParaRPr/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517175" y="1625250"/>
            <a:ext cx="8331600" cy="31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</a:t>
            </a:r>
            <a:r>
              <a:rPr lang="en" sz="1500"/>
              <a:t>conomical in </a:t>
            </a:r>
            <a:r>
              <a:rPr lang="en" sz="1500"/>
              <a:t>comparison</a:t>
            </a:r>
            <a:r>
              <a:rPr lang="en" sz="1500"/>
              <a:t> with LIDAR and SONAR. Makes them </a:t>
            </a:r>
            <a:r>
              <a:rPr lang="en" sz="1500"/>
              <a:t>suitable</a:t>
            </a:r>
            <a:r>
              <a:rPr lang="en" sz="1500"/>
              <a:t> for consumer products.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Simultaneo</a:t>
            </a:r>
            <a:r>
              <a:rPr lang="en" sz="1500"/>
              <a:t>u</a:t>
            </a:r>
            <a:r>
              <a:rPr lang="en" sz="1500"/>
              <a:t>sly capture color “RGB” images and the depth “D” images of </a:t>
            </a:r>
            <a:r>
              <a:rPr lang="en" sz="1500"/>
              <a:t>the </a:t>
            </a:r>
            <a:r>
              <a:rPr lang="en" sz="1500"/>
              <a:t>scene.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Relies on structured light or TOF technology to measure the depth of the scene.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Along with the traditional camera (RGB sensor) it  has an infrared (IR) projector and an infrared (IR) sensor.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have used Orbbec Astra Pro RGBD sensor.</a:t>
            </a:r>
            <a:endParaRPr sz="15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Has a field of view of 60° horiz x 49.5° vert.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Captures RGB images of dimension 640 * 480 @ 30FPS.</a:t>
            </a:r>
            <a:endParaRPr sz="1200">
              <a:solidFill>
                <a:srgbClr val="777777"/>
              </a:solidFill>
              <a:highlight>
                <a:srgbClr val="FFF6ED"/>
              </a:highlight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Captures depth images of dimension 640 * 480 @ 30FPS.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Has range of 0.6 - 8 m.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Generates  ~64 megabytes of data stream.</a:t>
            </a:r>
            <a:endParaRPr/>
          </a:p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6718650" y="4913475"/>
            <a:ext cx="16995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Picture c</a:t>
            </a:r>
            <a:r>
              <a:rPr lang="en" sz="700">
                <a:latin typeface="Lato"/>
                <a:ea typeface="Lato"/>
                <a:cs typeface="Lato"/>
                <a:sym typeface="Lato"/>
              </a:rPr>
              <a:t>ourtesy:</a:t>
            </a:r>
            <a:r>
              <a:rPr lang="en" sz="700">
                <a:latin typeface="Lato"/>
                <a:ea typeface="Lato"/>
                <a:cs typeface="Lato"/>
                <a:sym typeface="Lato"/>
              </a:rPr>
              <a:t> Google images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299" y="3258849"/>
            <a:ext cx="3345451" cy="13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r>
              <a:rPr lang="en"/>
              <a:t> of RGBD </a:t>
            </a:r>
            <a:r>
              <a:rPr lang="en"/>
              <a:t>Sensors</a:t>
            </a:r>
            <a:endParaRPr/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729450" y="2032900"/>
            <a:ext cx="51729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RGBD sensors often fail to provide meaningful depth values in sunlit outdoor scenes.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RGBD sensors also fail in sunlit indoor scenes.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RGBD sensors have range limitation (~8m). 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RGBD sensors fail to collect measurements from  surfaces having specific reflectance properties like </a:t>
            </a:r>
            <a:endParaRPr sz="1500"/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Dark surfaces </a:t>
            </a:r>
            <a:endParaRPr sz="1300"/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Specular, mirror-like </a:t>
            </a:r>
            <a:endParaRPr sz="1300"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950" y="1576250"/>
            <a:ext cx="2358075" cy="35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/>
          <p:nvPr/>
        </p:nvSpPr>
        <p:spPr>
          <a:xfrm>
            <a:off x="7235150" y="1898500"/>
            <a:ext cx="305100" cy="4242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3913850" y="2459775"/>
            <a:ext cx="96300" cy="133800"/>
          </a:xfrm>
          <a:prstGeom prst="rect">
            <a:avLst/>
          </a:prstGeom>
          <a:solidFill>
            <a:srgbClr val="FFD966"/>
          </a:solidFill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7878825" y="3520800"/>
            <a:ext cx="338700" cy="320100"/>
          </a:xfrm>
          <a:prstGeom prst="rect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2824050" y="3787275"/>
            <a:ext cx="96300" cy="133800"/>
          </a:xfrm>
          <a:prstGeom prst="rect">
            <a:avLst/>
          </a:prstGeom>
          <a:solidFill>
            <a:srgbClr val="A64D79"/>
          </a:solidFill>
          <a:ln cap="flat" cmpd="sng" w="2857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3267750" y="3981250"/>
            <a:ext cx="96300" cy="133800"/>
          </a:xfrm>
          <a:prstGeom prst="rect">
            <a:avLst/>
          </a:prstGeom>
          <a:solidFill>
            <a:srgbClr val="3C78D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7226625" y="4663800"/>
            <a:ext cx="305100" cy="286200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4909850" y="2981925"/>
            <a:ext cx="96300" cy="133800"/>
          </a:xfrm>
          <a:prstGeom prst="rect">
            <a:avLst/>
          </a:prstGeom>
          <a:solidFill>
            <a:srgbClr val="B45F06"/>
          </a:solidFill>
          <a:ln cap="flat" cmpd="sng" w="2857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7498125" y="4194950"/>
            <a:ext cx="338700" cy="286200"/>
          </a:xfrm>
          <a:prstGeom prst="rect">
            <a:avLst/>
          </a:prstGeom>
          <a:noFill/>
          <a:ln cap="flat" cmpd="sng" w="2857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7379025" y="3158450"/>
            <a:ext cx="338700" cy="286200"/>
          </a:xfrm>
          <a:prstGeom prst="rect">
            <a:avLst/>
          </a:prstGeom>
          <a:noFill/>
          <a:ln cap="flat" cmpd="sng" w="2857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8151025" y="3051425"/>
            <a:ext cx="213900" cy="186300"/>
          </a:xfrm>
          <a:prstGeom prst="rect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From Motion (SfM)</a:t>
            </a:r>
            <a:endParaRPr/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729450" y="1853850"/>
            <a:ext cx="51192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Structure from Motion (SfM) is a photogrammetric approach  to estimate the three dimensional structure of a scene from a time series of RGB images.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SfM consequently solves for two groups of unknowns.</a:t>
            </a:r>
            <a:endParaRPr sz="1500"/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Relative pose of the camera between the frames, each poses are represented in sim(3) with 7 degrees of freedom.</a:t>
            </a:r>
            <a:endParaRPr sz="1300"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300"/>
              <a:t>Depth of 3D structure at all valid pixels , potentially there are </a:t>
            </a:r>
            <a:r>
              <a:rPr b="1" i="1" lang="en" sz="1300"/>
              <a:t>w</a:t>
            </a:r>
            <a:r>
              <a:rPr lang="en" sz="1300"/>
              <a:t> * </a:t>
            </a:r>
            <a:r>
              <a:rPr b="1" i="1" lang="en" sz="1300"/>
              <a:t>h</a:t>
            </a:r>
            <a:r>
              <a:rPr lang="en" sz="1300"/>
              <a:t>  depths for each frame, where </a:t>
            </a:r>
            <a:r>
              <a:rPr b="1" lang="en" sz="1300"/>
              <a:t>w</a:t>
            </a:r>
            <a:r>
              <a:rPr lang="en" sz="1300"/>
              <a:t> and </a:t>
            </a:r>
            <a:r>
              <a:rPr b="1" lang="en" sz="1300"/>
              <a:t>h</a:t>
            </a:r>
            <a:r>
              <a:rPr lang="en" sz="1300"/>
              <a:t> are width and height of the frame </a:t>
            </a:r>
            <a:r>
              <a:rPr lang="en"/>
              <a:t> 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700" y="2369425"/>
            <a:ext cx="2900276" cy="21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3520800" y="4936450"/>
            <a:ext cx="53664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Picture courtesy:  </a:t>
            </a:r>
            <a:r>
              <a:rPr lang="en" sz="700">
                <a:latin typeface="Lato"/>
                <a:ea typeface="Lato"/>
                <a:cs typeface="Lato"/>
                <a:sym typeface="Lato"/>
              </a:rPr>
              <a:t>Van Riel, Sjoerd</a:t>
            </a:r>
            <a:r>
              <a:rPr lang="en" sz="700">
                <a:latin typeface="Lato"/>
                <a:ea typeface="Lato"/>
                <a:cs typeface="Lato"/>
                <a:sym typeface="Lato"/>
              </a:rPr>
              <a:t>, “Exploring the use of 3D GIS as an analytical tool in archaeological excavation practice,” June 2016.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r>
              <a:rPr lang="en"/>
              <a:t> of SFM</a:t>
            </a:r>
            <a:endParaRPr/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Scale of the estimated depth is </a:t>
            </a:r>
            <a:r>
              <a:rPr lang="en" sz="1500"/>
              <a:t>unknown</a:t>
            </a:r>
            <a:r>
              <a:rPr lang="en" sz="1500"/>
              <a:t>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Fails to estimate depths for homogeneous surfaces. 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the errors are not handled,  there will be a drift in the camera motion estimation and consequent depth estimation.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Computationally expensive.</a:t>
            </a:r>
            <a:endParaRPr sz="1500"/>
          </a:p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Fusion</a:t>
            </a:r>
            <a:r>
              <a:rPr lang="en"/>
              <a:t> of RGBD depth with SfM</a:t>
            </a:r>
            <a:endParaRPr/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Bootstrap SfM with RGBD depths for scale injection.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Fuse RGBD </a:t>
            </a:r>
            <a:r>
              <a:rPr lang="en"/>
              <a:t>measurements</a:t>
            </a:r>
            <a:r>
              <a:rPr lang="en"/>
              <a:t> with SfM </a:t>
            </a:r>
            <a:r>
              <a:rPr lang="en"/>
              <a:t>measurements</a:t>
            </a:r>
            <a:r>
              <a:rPr lang="en"/>
              <a:t>.</a:t>
            </a:r>
            <a:endParaRPr/>
          </a:p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087" y="2973050"/>
            <a:ext cx="2608200" cy="195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8775" y="2904075"/>
            <a:ext cx="1272099" cy="95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8775" y="4096165"/>
            <a:ext cx="1272100" cy="95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975" y="3432275"/>
            <a:ext cx="1272101" cy="9600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Shape 169"/>
          <p:cNvCxnSpPr/>
          <p:nvPr/>
        </p:nvCxnSpPr>
        <p:spPr>
          <a:xfrm>
            <a:off x="3900874" y="3382115"/>
            <a:ext cx="828600" cy="389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Shape 170"/>
          <p:cNvCxnSpPr/>
          <p:nvPr/>
        </p:nvCxnSpPr>
        <p:spPr>
          <a:xfrm flipH="1" rot="10800000">
            <a:off x="3899374" y="4269215"/>
            <a:ext cx="807300" cy="230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Shape 171"/>
          <p:cNvSpPr/>
          <p:nvPr/>
        </p:nvSpPr>
        <p:spPr>
          <a:xfrm>
            <a:off x="7624825" y="3456075"/>
            <a:ext cx="130200" cy="114900"/>
          </a:xfrm>
          <a:prstGeom prst="rect">
            <a:avLst/>
          </a:prstGeom>
          <a:solidFill>
            <a:srgbClr val="FCFC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7624825" y="3913275"/>
            <a:ext cx="130200" cy="114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7624825" y="4370475"/>
            <a:ext cx="130200" cy="114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 txBox="1"/>
          <p:nvPr/>
        </p:nvSpPr>
        <p:spPr>
          <a:xfrm>
            <a:off x="7926050" y="3241150"/>
            <a:ext cx="10962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RGBD measurements</a:t>
            </a:r>
            <a:endParaRPr sz="1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75" name="Shape 175"/>
          <p:cNvSpPr txBox="1"/>
          <p:nvPr/>
        </p:nvSpPr>
        <p:spPr>
          <a:xfrm>
            <a:off x="7926050" y="3740275"/>
            <a:ext cx="1096200" cy="1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Novel 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SFM estimates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76" name="Shape 176"/>
          <p:cNvSpPr txBox="1"/>
          <p:nvPr/>
        </p:nvSpPr>
        <p:spPr>
          <a:xfrm>
            <a:off x="7926050" y="4231750"/>
            <a:ext cx="1096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Fused depths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</a:t>
            </a:r>
            <a:r>
              <a:rPr lang="en"/>
              <a:t>Scale</a:t>
            </a:r>
            <a:r>
              <a:rPr lang="en"/>
              <a:t> Direct </a:t>
            </a:r>
            <a:r>
              <a:rPr lang="en"/>
              <a:t>Monocular</a:t>
            </a:r>
            <a:r>
              <a:rPr lang="en"/>
              <a:t> (LSD) SLAM</a:t>
            </a:r>
            <a:endParaRPr/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729450" y="2078875"/>
            <a:ext cx="7688700" cy="26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are using LSD SLAM as our SfM implementation.</a:t>
            </a:r>
            <a:endParaRPr sz="1500"/>
          </a:p>
          <a:p>
            <a:pPr indent="0" lvl="0" marL="9144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J. Engel, T. Schöps, and D. Cremers, “LSD-SLAM: Large-scale direct monocular SLAM,” pp. 834–849, 2014.</a:t>
            </a:r>
            <a:endParaRPr sz="1500"/>
          </a:p>
          <a:p>
            <a:pPr indent="-323850" lvl="0" marL="457200" rtl="0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LSD-SLAM iteratively performs the following steps on every new frame: </a:t>
            </a:r>
            <a:endParaRPr sz="1500"/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Pose estimation : Local pose change between frames</a:t>
            </a:r>
            <a:endParaRPr sz="1300"/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Depth estimation : Depths for camera Keyframes</a:t>
            </a:r>
            <a:endParaRPr sz="1300"/>
          </a:p>
          <a:p>
            <a:pPr indent="-3111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Global optimization : Camera trajectory optimization and loop closure</a:t>
            </a:r>
            <a:endParaRPr sz="13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LSD-SLAM implementation was ported to ROS-Kinetic from ROS-Indigo</a:t>
            </a:r>
            <a:endParaRPr sz="1500"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